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2"/>
  </p:notesMasterIdLst>
  <p:sldIdLst>
    <p:sldId id="256" r:id="rId3"/>
    <p:sldId id="298" r:id="rId4"/>
    <p:sldId id="363" r:id="rId5"/>
    <p:sldId id="364" r:id="rId6"/>
    <p:sldId id="365" r:id="rId7"/>
    <p:sldId id="366" r:id="rId8"/>
    <p:sldId id="367" r:id="rId9"/>
    <p:sldId id="369" r:id="rId10"/>
    <p:sldId id="3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98"/>
            <p14:sldId id="363"/>
            <p14:sldId id="364"/>
            <p14:sldId id="365"/>
            <p14:sldId id="366"/>
            <p14:sldId id="367"/>
            <p14:sldId id="369"/>
            <p14:sldId id="36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1641532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104651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4</a:t>
            </a:fld>
            <a:endParaRPr lang="en-US"/>
          </a:p>
        </p:txBody>
      </p:sp>
    </p:spTree>
    <p:extLst>
      <p:ext uri="{BB962C8B-B14F-4D97-AF65-F5344CB8AC3E}">
        <p14:creationId xmlns:p14="http://schemas.microsoft.com/office/powerpoint/2010/main" val="4082786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5</a:t>
            </a:fld>
            <a:endParaRPr lang="en-US"/>
          </a:p>
        </p:txBody>
      </p:sp>
    </p:spTree>
    <p:extLst>
      <p:ext uri="{BB962C8B-B14F-4D97-AF65-F5344CB8AC3E}">
        <p14:creationId xmlns:p14="http://schemas.microsoft.com/office/powerpoint/2010/main" val="43844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6</a:t>
            </a:fld>
            <a:endParaRPr lang="en-US"/>
          </a:p>
        </p:txBody>
      </p:sp>
    </p:spTree>
    <p:extLst>
      <p:ext uri="{BB962C8B-B14F-4D97-AF65-F5344CB8AC3E}">
        <p14:creationId xmlns:p14="http://schemas.microsoft.com/office/powerpoint/2010/main" val="282936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7</a:t>
            </a:fld>
            <a:endParaRPr lang="en-US"/>
          </a:p>
        </p:txBody>
      </p:sp>
    </p:spTree>
    <p:extLst>
      <p:ext uri="{BB962C8B-B14F-4D97-AF65-F5344CB8AC3E}">
        <p14:creationId xmlns:p14="http://schemas.microsoft.com/office/powerpoint/2010/main" val="3902416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8</a:t>
            </a:fld>
            <a:endParaRPr lang="en-US"/>
          </a:p>
        </p:txBody>
      </p:sp>
    </p:spTree>
    <p:extLst>
      <p:ext uri="{BB962C8B-B14F-4D97-AF65-F5344CB8AC3E}">
        <p14:creationId xmlns:p14="http://schemas.microsoft.com/office/powerpoint/2010/main" val="1195263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9</a:t>
            </a:fld>
            <a:endParaRPr lang="en-US"/>
          </a:p>
        </p:txBody>
      </p:sp>
    </p:spTree>
    <p:extLst>
      <p:ext uri="{BB962C8B-B14F-4D97-AF65-F5344CB8AC3E}">
        <p14:creationId xmlns:p14="http://schemas.microsoft.com/office/powerpoint/2010/main" val="1538197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546187" y="172162"/>
            <a:ext cx="10284564" cy="1077218"/>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A3. Digital Portfolio Folders, Content and Supporting Evidence</a:t>
            </a:r>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3772426304"/>
              </p:ext>
            </p:extLst>
          </p:nvPr>
        </p:nvGraphicFramePr>
        <p:xfrm>
          <a:off x="288757" y="1590191"/>
          <a:ext cx="11557307" cy="4610973"/>
        </p:xfrm>
        <a:graphic>
          <a:graphicData uri="http://schemas.openxmlformats.org/drawingml/2006/table">
            <a:tbl>
              <a:tblPr firstRow="1" bandRow="1">
                <a:tableStyleId>{912C8C85-51F0-491E-9774-3900AFEF0FD7}</a:tableStyleId>
              </a:tblPr>
              <a:tblGrid>
                <a:gridCol w="1799350"/>
                <a:gridCol w="9757957"/>
              </a:tblGrid>
              <a:tr h="1115304">
                <a:tc>
                  <a:txBody>
                    <a:bodyPr/>
                    <a:lstStyle/>
                    <a:p>
                      <a:pPr algn="ctr"/>
                      <a:r>
                        <a:rPr lang="en-US" sz="2000" b="1" kern="1200" dirty="0" smtClean="0">
                          <a:solidFill>
                            <a:schemeClr val="bg1"/>
                          </a:solidFill>
                          <a:effectLst/>
                          <a:latin typeface="+mn-lt"/>
                          <a:ea typeface="+mn-ea"/>
                          <a:cs typeface="+mn-cs"/>
                        </a:rPr>
                        <a:t>DIGITAL PORTFOLIO FOLDERS</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kern="1200" dirty="0" smtClean="0">
                        <a:solidFill>
                          <a:schemeClr val="bg1"/>
                        </a:solidFill>
                        <a:effectLst/>
                        <a:latin typeface="+mn-lt"/>
                        <a:ea typeface="+mn-ea"/>
                        <a:cs typeface="+mn-cs"/>
                      </a:endParaRPr>
                    </a:p>
                    <a:p>
                      <a:pPr algn="ctr"/>
                      <a:r>
                        <a:rPr lang="en-US" sz="2000" b="1" kern="1200" dirty="0" smtClean="0">
                          <a:solidFill>
                            <a:schemeClr val="bg1"/>
                          </a:solidFill>
                          <a:effectLst/>
                          <a:latin typeface="+mn-lt"/>
                          <a:ea typeface="+mn-ea"/>
                          <a:cs typeface="+mn-cs"/>
                        </a:rPr>
                        <a:t>CONTENT AND SUPPORTING EVIDENCE</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61789">
                <a:tc rowSpan="2">
                  <a:txBody>
                    <a:bodyPr/>
                    <a:lstStyle/>
                    <a:p>
                      <a:r>
                        <a:rPr lang="en-GB" sz="2000" b="1" dirty="0" smtClean="0">
                          <a:solidFill>
                            <a:schemeClr val="accent6">
                              <a:lumMod val="75000"/>
                            </a:schemeClr>
                          </a:solidFill>
                          <a:effectLst/>
                          <a:latin typeface="+mn-lt"/>
                          <a:ea typeface="Calibri" panose="020F0502020204030204" pitchFamily="34" charset="0"/>
                          <a:cs typeface="Times New Roman" panose="02020603050405020304" pitchFamily="18" charset="0"/>
                        </a:rPr>
                        <a:t>A3.1 Education</a:t>
                      </a:r>
                      <a:endParaRPr lang="en-US" sz="2000" b="1" dirty="0">
                        <a:solidFill>
                          <a:schemeClr val="accent6">
                            <a:lumMod val="75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1000"/>
                        </a:spcAft>
                      </a:pPr>
                      <a:r>
                        <a:rPr lang="en-US" sz="1600" dirty="0">
                          <a:effectLst/>
                          <a:latin typeface="+mn-lt"/>
                          <a:ea typeface="Calibri" panose="020F0502020204030204" pitchFamily="34" charset="0"/>
                          <a:cs typeface="Times New Roman" panose="02020603050405020304" pitchFamily="18" charset="0"/>
                        </a:rPr>
                        <a:t>As regards to presenting your </a:t>
                      </a:r>
                      <a:r>
                        <a:rPr lang="en-US" sz="1600" b="1" dirty="0">
                          <a:effectLst/>
                          <a:latin typeface="+mn-lt"/>
                          <a:ea typeface="Calibri" panose="020F0502020204030204" pitchFamily="34" charset="0"/>
                          <a:cs typeface="Times New Roman" panose="02020603050405020304" pitchFamily="18" charset="0"/>
                        </a:rPr>
                        <a:t>educational background</a:t>
                      </a:r>
                      <a:r>
                        <a:rPr lang="en-US" sz="1600" dirty="0">
                          <a:effectLst/>
                          <a:latin typeface="+mn-lt"/>
                          <a:ea typeface="Calibri" panose="020F0502020204030204" pitchFamily="34" charset="0"/>
                          <a:cs typeface="Times New Roman" panose="02020603050405020304" pitchFamily="18" charset="0"/>
                        </a:rPr>
                        <a:t> you should better put your educational qualifications with chronological order, title/degree, university, (expected) year of graduation, indicative courses. </a:t>
                      </a:r>
                      <a:endParaRPr lang="en-US" sz="1600" dirty="0" smtClean="0">
                        <a:effectLst/>
                        <a:latin typeface="+mn-lt"/>
                        <a:ea typeface="Calibri" panose="020F0502020204030204" pitchFamily="34" charset="0"/>
                        <a:cs typeface="Times New Roman" panose="02020603050405020304" pitchFamily="18" charset="0"/>
                      </a:endParaRPr>
                    </a:p>
                    <a:p>
                      <a:pPr marL="0" marR="0" algn="just">
                        <a:lnSpc>
                          <a:spcPct val="100000"/>
                        </a:lnSpc>
                        <a:spcBef>
                          <a:spcPts val="0"/>
                        </a:spcBef>
                        <a:spcAft>
                          <a:spcPts val="1000"/>
                        </a:spcAft>
                      </a:pPr>
                      <a:r>
                        <a:rPr lang="en-US" sz="1600" kern="1200" dirty="0" smtClean="0">
                          <a:solidFill>
                            <a:schemeClr val="tx1"/>
                          </a:solidFill>
                          <a:effectLst/>
                          <a:latin typeface="+mn-lt"/>
                          <a:ea typeface="+mn-ea"/>
                          <a:cs typeface="+mn-cs"/>
                        </a:rPr>
                        <a:t>Present the period of your studies abroad, </a:t>
                      </a:r>
                      <a:r>
                        <a:rPr lang="en-US" sz="1600" b="1" i="1" kern="1200" dirty="0" smtClean="0">
                          <a:solidFill>
                            <a:schemeClr val="tx1"/>
                          </a:solidFill>
                          <a:effectLst/>
                          <a:latin typeface="+mn-lt"/>
                          <a:ea typeface="+mn-ea"/>
                          <a:cs typeface="+mn-cs"/>
                        </a:rPr>
                        <a:t>focusing on skills improved and experiences gained beyond the academic knowledge </a:t>
                      </a:r>
                      <a:r>
                        <a:rPr lang="en-US" sz="1600" kern="1200" dirty="0" smtClean="0">
                          <a:solidFill>
                            <a:schemeClr val="tx1"/>
                          </a:solidFill>
                          <a:effectLst/>
                          <a:latin typeface="+mn-lt"/>
                          <a:ea typeface="+mn-ea"/>
                          <a:cs typeface="+mn-cs"/>
                        </a:rPr>
                        <a:t>(i.e. learned a new language, improved communication skills, developed culture awareness).</a:t>
                      </a:r>
                      <a:endParaRPr lang="en-US" sz="1600" dirty="0">
                        <a:effectLst/>
                        <a:latin typeface="+mn-lt"/>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3420">
                <a:tc vMerge="1">
                  <a:txBody>
                    <a:bodyPr/>
                    <a:lstStyle/>
                    <a:p>
                      <a:endParaRPr lang="en-US"/>
                    </a:p>
                  </a:txBody>
                  <a:tcPr/>
                </a:tc>
                <a:tc>
                  <a:txBody>
                    <a:bodyPr/>
                    <a:lstStyle/>
                    <a:p>
                      <a:pPr marL="0" marR="0" algn="just">
                        <a:lnSpc>
                          <a:spcPct val="100000"/>
                        </a:lnSpc>
                        <a:spcBef>
                          <a:spcPts val="0"/>
                        </a:spcBef>
                        <a:spcAft>
                          <a:spcPts val="1000"/>
                        </a:spcAft>
                      </a:pPr>
                      <a:r>
                        <a:rPr lang="en-US" sz="1600" b="1" u="sng" dirty="0">
                          <a:effectLst/>
                          <a:latin typeface="+mn-lt"/>
                          <a:ea typeface="Calibri" panose="020F0502020204030204" pitchFamily="34" charset="0"/>
                          <a:cs typeface="Times New Roman" panose="02020603050405020304" pitchFamily="18" charset="0"/>
                        </a:rPr>
                        <a:t>Supporting evidence:</a:t>
                      </a:r>
                      <a:endParaRPr lang="en-US" sz="1600" dirty="0">
                        <a:effectLst/>
                        <a:latin typeface="+mn-lt"/>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pPr>
                      <a:r>
                        <a:rPr lang="en-GB" sz="1600" dirty="0">
                          <a:effectLst/>
                          <a:latin typeface="+mn-lt"/>
                          <a:ea typeface="Calibri" panose="020F0502020204030204" pitchFamily="34" charset="0"/>
                          <a:cs typeface="Times New Roman" panose="02020603050405020304" pitchFamily="18" charset="0"/>
                        </a:rPr>
                        <a:t>Degree or/and Diploma;</a:t>
                      </a:r>
                      <a:endParaRPr lang="en-US" sz="1600" dirty="0">
                        <a:effectLst/>
                        <a:latin typeface="+mn-lt"/>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pPr>
                      <a:r>
                        <a:rPr lang="en-GB" sz="1600" dirty="0">
                          <a:effectLst/>
                          <a:latin typeface="+mn-lt"/>
                          <a:ea typeface="Calibri" panose="020F0502020204030204" pitchFamily="34" charset="0"/>
                          <a:cs typeface="Times New Roman" panose="02020603050405020304" pitchFamily="18" charset="0"/>
                        </a:rPr>
                        <a:t>Transcripts;</a:t>
                      </a:r>
                      <a:endParaRPr lang="en-US" sz="1600" dirty="0">
                        <a:effectLst/>
                        <a:latin typeface="+mn-lt"/>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pPr>
                      <a:r>
                        <a:rPr lang="en-GB" sz="1600" dirty="0">
                          <a:effectLst/>
                          <a:latin typeface="+mn-lt"/>
                          <a:ea typeface="Calibri" panose="020F0502020204030204" pitchFamily="34" charset="0"/>
                          <a:cs typeface="Times New Roman" panose="02020603050405020304" pitchFamily="18" charset="0"/>
                        </a:rPr>
                        <a:t>Essays;</a:t>
                      </a:r>
                      <a:endParaRPr lang="en-US" sz="1600" dirty="0">
                        <a:effectLst/>
                        <a:latin typeface="+mn-lt"/>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pPr>
                      <a:r>
                        <a:rPr lang="en-GB" sz="1600" dirty="0">
                          <a:effectLst/>
                          <a:latin typeface="+mn-lt"/>
                          <a:ea typeface="Calibri" panose="020F0502020204030204" pitchFamily="34" charset="0"/>
                          <a:cs typeface="Times New Roman" panose="02020603050405020304" pitchFamily="18" charset="0"/>
                        </a:rPr>
                        <a:t>Scans of awards;</a:t>
                      </a:r>
                      <a:endParaRPr lang="en-US" sz="1600" dirty="0">
                        <a:effectLst/>
                        <a:latin typeface="+mn-lt"/>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pPr>
                      <a:r>
                        <a:rPr lang="en-GB" sz="1600" dirty="0">
                          <a:effectLst/>
                          <a:latin typeface="+mn-lt"/>
                          <a:ea typeface="Calibri" panose="020F0502020204030204" pitchFamily="34" charset="0"/>
                          <a:cs typeface="Times New Roman" panose="02020603050405020304" pitchFamily="18" charset="0"/>
                        </a:rPr>
                        <a:t>Mobility </a:t>
                      </a:r>
                      <a:r>
                        <a:rPr lang="en-GB" sz="1600" dirty="0" smtClean="0">
                          <a:effectLst/>
                          <a:latin typeface="+mn-lt"/>
                          <a:ea typeface="Calibri" panose="020F0502020204030204" pitchFamily="34" charset="0"/>
                          <a:cs typeface="Times New Roman" panose="02020603050405020304" pitchFamily="18" charset="0"/>
                        </a:rPr>
                        <a:t>certificates;</a:t>
                      </a:r>
                    </a:p>
                    <a:p>
                      <a:pPr marL="342900" marR="0" lvl="0" indent="-342900" algn="just">
                        <a:lnSpc>
                          <a:spcPct val="100000"/>
                        </a:lnSpc>
                        <a:spcBef>
                          <a:spcPts val="0"/>
                        </a:spcBef>
                        <a:spcAft>
                          <a:spcPts val="1000"/>
                        </a:spcAft>
                        <a:buFont typeface="Wingdings" panose="05000000000000000000" pitchFamily="2" charset="2"/>
                        <a:buChar char=""/>
                      </a:pPr>
                      <a:r>
                        <a:rPr lang="en-GB" sz="1600" kern="1200" dirty="0" smtClean="0">
                          <a:solidFill>
                            <a:schemeClr val="tx1"/>
                          </a:solidFill>
                          <a:effectLst/>
                          <a:latin typeface="+mn-lt"/>
                          <a:ea typeface="+mn-ea"/>
                          <a:cs typeface="+mn-cs"/>
                        </a:rPr>
                        <a:t>Graduation photos, Videos, Audio, etc.</a:t>
                      </a:r>
                      <a:endParaRPr lang="en-US" sz="1600" dirty="0">
                        <a:effectLst/>
                        <a:latin typeface="+mn-lt"/>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151734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546187" y="172162"/>
            <a:ext cx="10284564" cy="1077218"/>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A3. Digital Portfolio Folders, Content and Supporting Evidence</a:t>
            </a:r>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4188665557"/>
              </p:ext>
            </p:extLst>
          </p:nvPr>
        </p:nvGraphicFramePr>
        <p:xfrm>
          <a:off x="288757" y="1419367"/>
          <a:ext cx="11762216" cy="5043245"/>
        </p:xfrm>
        <a:graphic>
          <a:graphicData uri="http://schemas.openxmlformats.org/drawingml/2006/table">
            <a:tbl>
              <a:tblPr firstRow="1" bandRow="1">
                <a:tableStyleId>{912C8C85-51F0-491E-9774-3900AFEF0FD7}</a:tableStyleId>
              </a:tblPr>
              <a:tblGrid>
                <a:gridCol w="1594634"/>
                <a:gridCol w="10167582"/>
              </a:tblGrid>
              <a:tr h="641445">
                <a:tc>
                  <a:txBody>
                    <a:bodyPr/>
                    <a:lstStyle/>
                    <a:p>
                      <a:pPr algn="ctr"/>
                      <a:r>
                        <a:rPr lang="en-US" sz="2000" b="1" kern="1200" dirty="0" smtClean="0">
                          <a:solidFill>
                            <a:schemeClr val="bg1"/>
                          </a:solidFill>
                          <a:effectLst/>
                          <a:latin typeface="+mn-lt"/>
                          <a:ea typeface="+mn-ea"/>
                          <a:cs typeface="+mn-cs"/>
                        </a:rPr>
                        <a:t>DIGITAL PORTFOLIO FOLDERS</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kern="1200" dirty="0" smtClean="0">
                        <a:solidFill>
                          <a:schemeClr val="bg1"/>
                        </a:solidFill>
                        <a:effectLst/>
                        <a:latin typeface="+mn-lt"/>
                        <a:ea typeface="+mn-ea"/>
                        <a:cs typeface="+mn-cs"/>
                      </a:endParaRPr>
                    </a:p>
                    <a:p>
                      <a:pPr algn="ctr"/>
                      <a:r>
                        <a:rPr lang="en-US" sz="2000" b="1" kern="1200" dirty="0" smtClean="0">
                          <a:solidFill>
                            <a:schemeClr val="bg1"/>
                          </a:solidFill>
                          <a:effectLst/>
                          <a:latin typeface="+mn-lt"/>
                          <a:ea typeface="+mn-ea"/>
                          <a:cs typeface="+mn-cs"/>
                        </a:rPr>
                        <a:t>CONTENT AND SUPPORTING EVIDENCE</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46793">
                <a:tc rowSpan="2">
                  <a:txBody>
                    <a:bodyPr/>
                    <a:lstStyle/>
                    <a:p>
                      <a:r>
                        <a:rPr lang="en-GB" sz="2000" b="1" dirty="0" smtClean="0">
                          <a:solidFill>
                            <a:schemeClr val="accent6">
                              <a:lumMod val="75000"/>
                            </a:schemeClr>
                          </a:solidFill>
                          <a:effectLst/>
                          <a:latin typeface="+mn-lt"/>
                          <a:ea typeface="Calibri" panose="020F0502020204030204" pitchFamily="34" charset="0"/>
                          <a:cs typeface="Times New Roman" panose="02020603050405020304" pitchFamily="18" charset="0"/>
                        </a:rPr>
                        <a:t>A3.2 Work experience</a:t>
                      </a:r>
                      <a:endParaRPr lang="en-US" sz="2000" b="1" dirty="0">
                        <a:solidFill>
                          <a:schemeClr val="accent6">
                            <a:lumMod val="75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300"/>
                        </a:spcAft>
                      </a:pPr>
                      <a:r>
                        <a:rPr lang="en-US" sz="1400" dirty="0" smtClean="0">
                          <a:effectLst/>
                          <a:latin typeface="+mn-lt"/>
                          <a:ea typeface="Calibri" panose="020F0502020204030204" pitchFamily="34" charset="0"/>
                          <a:cs typeface="Times New Roman" panose="02020603050405020304" pitchFamily="18" charset="0"/>
                        </a:rPr>
                        <a:t>Include your </a:t>
                      </a:r>
                      <a:r>
                        <a:rPr lang="en-US" sz="1400" b="1" dirty="0" smtClean="0">
                          <a:effectLst/>
                          <a:latin typeface="+mn-lt"/>
                          <a:ea typeface="Calibri" panose="020F0502020204030204" pitchFamily="34" charset="0"/>
                          <a:cs typeface="Times New Roman" panose="02020603050405020304" pitchFamily="18" charset="0"/>
                        </a:rPr>
                        <a:t>formal work experience </a:t>
                      </a:r>
                      <a:r>
                        <a:rPr lang="en-US" sz="1400" dirty="0" smtClean="0">
                          <a:effectLst/>
                          <a:latin typeface="+mn-lt"/>
                          <a:ea typeface="Calibri" panose="020F0502020204030204" pitchFamily="34" charset="0"/>
                          <a:cs typeface="Times New Roman" panose="02020603050405020304" pitchFamily="18" charset="0"/>
                        </a:rPr>
                        <a:t>via chronological order, by indicating key responsibilities of the position held, highlighting skills improved and experiences gained. </a:t>
                      </a:r>
                    </a:p>
                    <a:p>
                      <a:pPr marL="0" marR="0" algn="just">
                        <a:lnSpc>
                          <a:spcPct val="100000"/>
                        </a:lnSpc>
                        <a:spcBef>
                          <a:spcPts val="0"/>
                        </a:spcBef>
                        <a:spcAft>
                          <a:spcPts val="300"/>
                        </a:spcAft>
                      </a:pPr>
                      <a:r>
                        <a:rPr lang="en-US" sz="1400" dirty="0" smtClean="0">
                          <a:effectLst/>
                          <a:latin typeface="+mn-lt"/>
                          <a:ea typeface="Calibri" panose="020F0502020204030204" pitchFamily="34" charset="0"/>
                          <a:cs typeface="Times New Roman" panose="02020603050405020304" pitchFamily="18" charset="0"/>
                        </a:rPr>
                        <a:t>Present an </a:t>
                      </a:r>
                      <a:r>
                        <a:rPr lang="en-US" sz="1400" b="1" dirty="0" smtClean="0">
                          <a:effectLst/>
                          <a:latin typeface="+mn-lt"/>
                          <a:ea typeface="Calibri" panose="020F0502020204030204" pitchFamily="34" charset="0"/>
                          <a:cs typeface="Times New Roman" panose="02020603050405020304" pitchFamily="18" charset="0"/>
                        </a:rPr>
                        <a:t>internship or placement </a:t>
                      </a:r>
                      <a:r>
                        <a:rPr lang="en-US" sz="1400" dirty="0" smtClean="0">
                          <a:effectLst/>
                          <a:latin typeface="+mn-lt"/>
                          <a:ea typeface="Calibri" panose="020F0502020204030204" pitchFamily="34" charset="0"/>
                          <a:cs typeface="Times New Roman" panose="02020603050405020304" pitchFamily="18" charset="0"/>
                        </a:rPr>
                        <a:t>you have completed (why did you choose the specific place for an internship, which were your responsibilities, which of your skills were improved and what experiences have you gained). </a:t>
                      </a:r>
                    </a:p>
                    <a:p>
                      <a:pPr marL="0" marR="0" algn="just">
                        <a:lnSpc>
                          <a:spcPct val="100000"/>
                        </a:lnSpc>
                        <a:spcBef>
                          <a:spcPts val="0"/>
                        </a:spcBef>
                        <a:spcAft>
                          <a:spcPts val="300"/>
                        </a:spcAft>
                      </a:pPr>
                      <a:r>
                        <a:rPr lang="en-US" sz="1400" dirty="0" smtClean="0">
                          <a:effectLst/>
                          <a:latin typeface="+mn-lt"/>
                          <a:ea typeface="Calibri" panose="020F0502020204030204" pitchFamily="34" charset="0"/>
                          <a:cs typeface="Times New Roman" panose="02020603050405020304" pitchFamily="18" charset="0"/>
                        </a:rPr>
                        <a:t>Indicate if applicable your field of </a:t>
                      </a:r>
                      <a:r>
                        <a:rPr lang="en-US" sz="1400" b="1" dirty="0" smtClean="0">
                          <a:effectLst/>
                          <a:latin typeface="+mn-lt"/>
                          <a:ea typeface="Calibri" panose="020F0502020204030204" pitchFamily="34" charset="0"/>
                          <a:cs typeface="Times New Roman" panose="02020603050405020304" pitchFamily="18" charset="0"/>
                        </a:rPr>
                        <a:t>volunteering</a:t>
                      </a:r>
                      <a:r>
                        <a:rPr lang="en-US" sz="1400" dirty="0" smtClean="0">
                          <a:effectLst/>
                          <a:latin typeface="+mn-lt"/>
                          <a:ea typeface="Calibri" panose="020F0502020204030204" pitchFamily="34" charset="0"/>
                          <a:cs typeface="Times New Roman" panose="02020603050405020304" pitchFamily="18" charset="0"/>
                        </a:rPr>
                        <a:t> (i.e. social issues, culture awareness, entertainment events, environmental problems, politics </a:t>
                      </a:r>
                      <a:r>
                        <a:rPr lang="en-US" sz="1400" dirty="0" err="1" smtClean="0">
                          <a:effectLst/>
                          <a:latin typeface="+mn-lt"/>
                          <a:ea typeface="Calibri" panose="020F0502020204030204" pitchFamily="34" charset="0"/>
                          <a:cs typeface="Times New Roman" panose="02020603050405020304" pitchFamily="18" charset="0"/>
                        </a:rPr>
                        <a:t>etc</a:t>
                      </a:r>
                      <a:r>
                        <a:rPr lang="en-US" sz="1400" dirty="0" smtClean="0">
                          <a:effectLst/>
                          <a:latin typeface="+mn-lt"/>
                          <a:ea typeface="Calibri" panose="020F0502020204030204" pitchFamily="34" charset="0"/>
                          <a:cs typeface="Times New Roman" panose="02020603050405020304" pitchFamily="18" charset="0"/>
                        </a:rPr>
                        <a:t>), activities and tasks assigned, what skills were improved and what experiences you gained. </a:t>
                      </a:r>
                    </a:p>
                    <a:p>
                      <a:pPr marL="0" marR="0" algn="just">
                        <a:lnSpc>
                          <a:spcPct val="100000"/>
                        </a:lnSpc>
                        <a:spcBef>
                          <a:spcPts val="0"/>
                        </a:spcBef>
                        <a:spcAft>
                          <a:spcPts val="300"/>
                        </a:spcAft>
                      </a:pPr>
                      <a:r>
                        <a:rPr lang="en-US" sz="1400" dirty="0" smtClean="0">
                          <a:effectLst/>
                          <a:latin typeface="+mn-lt"/>
                          <a:ea typeface="Calibri" panose="020F0502020204030204" pitchFamily="34" charset="0"/>
                          <a:cs typeface="Times New Roman" panose="02020603050405020304" pitchFamily="18" charset="0"/>
                        </a:rPr>
                        <a:t>Present, if applicable, your role in the </a:t>
                      </a:r>
                      <a:r>
                        <a:rPr lang="en-US" sz="1400" b="1" dirty="0" smtClean="0">
                          <a:effectLst/>
                          <a:latin typeface="+mn-lt"/>
                          <a:ea typeface="Calibri" panose="020F0502020204030204" pitchFamily="34" charset="0"/>
                          <a:cs typeface="Times New Roman" panose="02020603050405020304" pitchFamily="18" charset="0"/>
                        </a:rPr>
                        <a:t>organization of events </a:t>
                      </a:r>
                      <a:r>
                        <a:rPr lang="en-US" sz="1400" dirty="0" smtClean="0">
                          <a:effectLst/>
                          <a:latin typeface="+mn-lt"/>
                          <a:ea typeface="Calibri" panose="020F0502020204030204" pitchFamily="34" charset="0"/>
                          <a:cs typeface="Times New Roman" panose="02020603050405020304" pitchFamily="18" charset="0"/>
                        </a:rPr>
                        <a:t>either during or following your studies, your responsibilities, how successful was the event, did it meet its goals, skills improved with emphasis to communication, team work, organization, meeting deadlines. </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90612">
                <a:tc vMerge="1">
                  <a:txBody>
                    <a:bodyPr/>
                    <a:lstStyle/>
                    <a:p>
                      <a:endParaRPr lang="en-US"/>
                    </a:p>
                  </a:txBody>
                  <a:tcPr/>
                </a:tc>
                <a:tc>
                  <a:txBody>
                    <a:bodyPr/>
                    <a:lstStyle/>
                    <a:p>
                      <a:pPr marL="0" marR="0" algn="just">
                        <a:lnSpc>
                          <a:spcPct val="100000"/>
                        </a:lnSpc>
                        <a:spcBef>
                          <a:spcPts val="0"/>
                        </a:spcBef>
                        <a:spcAft>
                          <a:spcPts val="1000"/>
                        </a:spcAft>
                      </a:pPr>
                      <a:r>
                        <a:rPr lang="en-US" sz="1400" b="1" u="sng" dirty="0">
                          <a:effectLst/>
                          <a:latin typeface="+mn-lt"/>
                          <a:ea typeface="Calibri" panose="020F0502020204030204" pitchFamily="34" charset="0"/>
                          <a:cs typeface="Times New Roman" panose="02020603050405020304" pitchFamily="18" charset="0"/>
                        </a:rPr>
                        <a:t>Supporting evidence:</a:t>
                      </a:r>
                      <a:endParaRPr lang="en-US" sz="1400" dirty="0">
                        <a:effectLst/>
                        <a:latin typeface="+mn-lt"/>
                        <a:ea typeface="Calibri" panose="020F0502020204030204" pitchFamily="34" charset="0"/>
                        <a:cs typeface="Times New Roman" panose="02020603050405020304" pitchFamily="18" charset="0"/>
                      </a:endParaRPr>
                    </a:p>
                    <a:p>
                      <a:pPr marL="342900" marR="0" lvl="0" indent="-342900" algn="just">
                        <a:lnSpc>
                          <a:spcPct val="100000"/>
                        </a:lnSpc>
                        <a:spcBef>
                          <a:spcPts val="0"/>
                        </a:spcBef>
                        <a:spcAft>
                          <a:spcPts val="0"/>
                        </a:spcAft>
                        <a:buFont typeface="Wingdings" panose="05000000000000000000" pitchFamily="2" charset="2"/>
                        <a:buChar char=""/>
                      </a:pPr>
                      <a:r>
                        <a:rPr lang="en-GB" sz="1400" dirty="0" smtClean="0">
                          <a:effectLst/>
                          <a:latin typeface="+mn-lt"/>
                          <a:ea typeface="Calibri" panose="020F0502020204030204" pitchFamily="34" charset="0"/>
                          <a:cs typeface="Times New Roman" panose="02020603050405020304" pitchFamily="18" charset="0"/>
                        </a:rPr>
                        <a:t>Contract;</a:t>
                      </a:r>
                    </a:p>
                    <a:p>
                      <a:pPr marL="342900" marR="0" lvl="0" indent="-342900" algn="just">
                        <a:lnSpc>
                          <a:spcPct val="100000"/>
                        </a:lnSpc>
                        <a:spcBef>
                          <a:spcPts val="0"/>
                        </a:spcBef>
                        <a:spcAft>
                          <a:spcPts val="0"/>
                        </a:spcAft>
                        <a:buFont typeface="Wingdings" panose="05000000000000000000" pitchFamily="2" charset="2"/>
                        <a:buChar char=""/>
                      </a:pPr>
                      <a:r>
                        <a:rPr lang="en-GB" sz="1400" dirty="0" smtClean="0">
                          <a:effectLst/>
                          <a:latin typeface="+mn-lt"/>
                          <a:ea typeface="Calibri" panose="020F0502020204030204" pitchFamily="34" charset="0"/>
                          <a:cs typeface="Times New Roman" panose="02020603050405020304" pitchFamily="18" charset="0"/>
                        </a:rPr>
                        <a:t>Appointment letters;</a:t>
                      </a:r>
                    </a:p>
                    <a:p>
                      <a:pPr marL="342900" marR="0" lvl="0" indent="-342900" algn="just">
                        <a:lnSpc>
                          <a:spcPct val="100000"/>
                        </a:lnSpc>
                        <a:spcBef>
                          <a:spcPts val="0"/>
                        </a:spcBef>
                        <a:spcAft>
                          <a:spcPts val="0"/>
                        </a:spcAft>
                        <a:buFont typeface="Wingdings" panose="05000000000000000000" pitchFamily="2" charset="2"/>
                        <a:buChar char=""/>
                      </a:pPr>
                      <a:r>
                        <a:rPr lang="en-GB" sz="1400" dirty="0" smtClean="0">
                          <a:effectLst/>
                          <a:latin typeface="+mn-lt"/>
                          <a:ea typeface="Calibri" panose="020F0502020204030204" pitchFamily="34" charset="0"/>
                          <a:cs typeface="Times New Roman" panose="02020603050405020304" pitchFamily="18" charset="0"/>
                        </a:rPr>
                        <a:t>Youth pass;</a:t>
                      </a:r>
                    </a:p>
                    <a:p>
                      <a:pPr marL="342900" marR="0" lvl="0" indent="-342900" algn="just">
                        <a:lnSpc>
                          <a:spcPct val="100000"/>
                        </a:lnSpc>
                        <a:spcBef>
                          <a:spcPts val="0"/>
                        </a:spcBef>
                        <a:spcAft>
                          <a:spcPts val="0"/>
                        </a:spcAft>
                        <a:buFont typeface="Wingdings" panose="05000000000000000000" pitchFamily="2" charset="2"/>
                        <a:buChar char=""/>
                      </a:pPr>
                      <a:r>
                        <a:rPr lang="en-GB" sz="1400" dirty="0" smtClean="0">
                          <a:effectLst/>
                          <a:latin typeface="+mn-lt"/>
                          <a:ea typeface="Calibri" panose="020F0502020204030204" pitchFamily="34" charset="0"/>
                          <a:cs typeface="Times New Roman" panose="02020603050405020304" pitchFamily="18" charset="0"/>
                        </a:rPr>
                        <a:t>Honorary mention for voluntary work;</a:t>
                      </a:r>
                    </a:p>
                    <a:p>
                      <a:pPr marL="342900" marR="0" lvl="0" indent="-342900" algn="just">
                        <a:lnSpc>
                          <a:spcPct val="100000"/>
                        </a:lnSpc>
                        <a:spcBef>
                          <a:spcPts val="0"/>
                        </a:spcBef>
                        <a:spcAft>
                          <a:spcPts val="0"/>
                        </a:spcAft>
                        <a:buFont typeface="Wingdings" panose="05000000000000000000" pitchFamily="2" charset="2"/>
                        <a:buChar char=""/>
                      </a:pPr>
                      <a:r>
                        <a:rPr lang="en-GB" sz="1400" dirty="0" smtClean="0">
                          <a:effectLst/>
                          <a:latin typeface="+mn-lt"/>
                          <a:ea typeface="Calibri" panose="020F0502020204030204" pitchFamily="34" charset="0"/>
                          <a:cs typeface="Times New Roman" panose="02020603050405020304" pitchFamily="18" charset="0"/>
                        </a:rPr>
                        <a:t>Certificates</a:t>
                      </a:r>
                    </a:p>
                    <a:p>
                      <a:pPr marL="342900" marR="0" lvl="0" indent="-342900" algn="just">
                        <a:lnSpc>
                          <a:spcPct val="100000"/>
                        </a:lnSpc>
                        <a:spcBef>
                          <a:spcPts val="0"/>
                        </a:spcBef>
                        <a:spcAft>
                          <a:spcPts val="0"/>
                        </a:spcAft>
                        <a:buFont typeface="Wingdings" panose="05000000000000000000" pitchFamily="2" charset="2"/>
                        <a:buChar char=""/>
                      </a:pPr>
                      <a:r>
                        <a:rPr lang="en-GB" sz="1400" dirty="0" smtClean="0">
                          <a:effectLst/>
                          <a:latin typeface="+mn-lt"/>
                          <a:ea typeface="Calibri" panose="020F0502020204030204" pitchFamily="34" charset="0"/>
                          <a:cs typeface="Times New Roman" panose="02020603050405020304" pitchFamily="18" charset="0"/>
                        </a:rPr>
                        <a:t>Photos, Videos, Audio;</a:t>
                      </a:r>
                    </a:p>
                    <a:p>
                      <a:pPr marL="342900" marR="0" lvl="0" indent="-342900" algn="just">
                        <a:lnSpc>
                          <a:spcPct val="100000"/>
                        </a:lnSpc>
                        <a:spcBef>
                          <a:spcPts val="0"/>
                        </a:spcBef>
                        <a:spcAft>
                          <a:spcPts val="0"/>
                        </a:spcAft>
                        <a:buFont typeface="Wingdings" panose="05000000000000000000" pitchFamily="2" charset="2"/>
                        <a:buChar char=""/>
                      </a:pPr>
                      <a:r>
                        <a:rPr lang="en-GB" sz="1400" dirty="0" smtClean="0">
                          <a:effectLst/>
                          <a:latin typeface="+mn-lt"/>
                          <a:ea typeface="Calibri" panose="020F0502020204030204" pitchFamily="34" charset="0"/>
                          <a:cs typeface="Times New Roman" panose="02020603050405020304" pitchFamily="18" charset="0"/>
                        </a:rPr>
                        <a:t>References from the team leader/coordinator etc.</a:t>
                      </a:r>
                      <a:endParaRPr lang="en-GB" sz="1400" dirty="0">
                        <a:effectLst/>
                        <a:latin typeface="+mn-lt"/>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748218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546187" y="172162"/>
            <a:ext cx="10284564" cy="1077218"/>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A3. Digital Portfolio Folders, Content and Supporting Evidence</a:t>
            </a:r>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3404023306"/>
              </p:ext>
            </p:extLst>
          </p:nvPr>
        </p:nvGraphicFramePr>
        <p:xfrm>
          <a:off x="288757" y="1590191"/>
          <a:ext cx="11557307" cy="4610973"/>
        </p:xfrm>
        <a:graphic>
          <a:graphicData uri="http://schemas.openxmlformats.org/drawingml/2006/table">
            <a:tbl>
              <a:tblPr firstRow="1" bandRow="1">
                <a:tableStyleId>{912C8C85-51F0-491E-9774-3900AFEF0FD7}</a:tableStyleId>
              </a:tblPr>
              <a:tblGrid>
                <a:gridCol w="1881237"/>
                <a:gridCol w="9676070"/>
              </a:tblGrid>
              <a:tr h="1115304">
                <a:tc>
                  <a:txBody>
                    <a:bodyPr/>
                    <a:lstStyle/>
                    <a:p>
                      <a:pPr algn="ctr"/>
                      <a:r>
                        <a:rPr lang="en-US" sz="2000" b="1" kern="1200" dirty="0" smtClean="0">
                          <a:solidFill>
                            <a:schemeClr val="bg1"/>
                          </a:solidFill>
                          <a:effectLst/>
                          <a:latin typeface="+mn-lt"/>
                          <a:ea typeface="+mn-ea"/>
                          <a:cs typeface="+mn-cs"/>
                        </a:rPr>
                        <a:t>DIGITAL PORTFOLIO FOLDERS</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kern="1200" dirty="0" smtClean="0">
                        <a:solidFill>
                          <a:schemeClr val="bg1"/>
                        </a:solidFill>
                        <a:effectLst/>
                        <a:latin typeface="+mn-lt"/>
                        <a:ea typeface="+mn-ea"/>
                        <a:cs typeface="+mn-cs"/>
                      </a:endParaRPr>
                    </a:p>
                    <a:p>
                      <a:pPr algn="ctr"/>
                      <a:r>
                        <a:rPr lang="en-US" sz="2000" b="1" kern="1200" dirty="0" smtClean="0">
                          <a:solidFill>
                            <a:schemeClr val="bg1"/>
                          </a:solidFill>
                          <a:effectLst/>
                          <a:latin typeface="+mn-lt"/>
                          <a:ea typeface="+mn-ea"/>
                          <a:cs typeface="+mn-cs"/>
                        </a:rPr>
                        <a:t>CONTENT AND SUPPORTING EVIDENCE</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61789">
                <a:tc rowSpan="2">
                  <a:txBody>
                    <a:bodyPr/>
                    <a:lstStyle/>
                    <a:p>
                      <a:pPr algn="l"/>
                      <a:r>
                        <a:rPr lang="en-US" sz="2000" b="1" dirty="0" smtClean="0">
                          <a:solidFill>
                            <a:schemeClr val="accent6">
                              <a:lumMod val="75000"/>
                            </a:schemeClr>
                          </a:solidFill>
                          <a:latin typeface="+mn-lt"/>
                        </a:rPr>
                        <a:t>A3.3 Projects (academic, research, prototype development, participation in competitions etc.) </a:t>
                      </a:r>
                      <a:endParaRPr lang="en-US" sz="2000" b="1" dirty="0">
                        <a:solidFill>
                          <a:schemeClr val="accent6">
                            <a:lumMod val="75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1000"/>
                        </a:spcAft>
                      </a:pPr>
                      <a:r>
                        <a:rPr lang="en-US" sz="1600" dirty="0" smtClean="0">
                          <a:effectLst/>
                          <a:latin typeface="+mn-lt"/>
                          <a:ea typeface="Calibri" panose="020F0502020204030204" pitchFamily="34" charset="0"/>
                          <a:cs typeface="Times New Roman" panose="02020603050405020304" pitchFamily="18" charset="0"/>
                        </a:rPr>
                        <a:t>Present </a:t>
                      </a:r>
                      <a:r>
                        <a:rPr lang="en-US" sz="1600" b="1" dirty="0" smtClean="0">
                          <a:effectLst/>
                          <a:latin typeface="+mn-lt"/>
                          <a:ea typeface="Calibri" panose="020F0502020204030204" pitchFamily="34" charset="0"/>
                          <a:cs typeface="Times New Roman" panose="02020603050405020304" pitchFamily="18" charset="0"/>
                        </a:rPr>
                        <a:t>past or current projects </a:t>
                      </a:r>
                      <a:r>
                        <a:rPr lang="en-US" sz="1600" dirty="0" smtClean="0">
                          <a:effectLst/>
                          <a:latin typeface="+mn-lt"/>
                          <a:ea typeface="Calibri" panose="020F0502020204030204" pitchFamily="34" charset="0"/>
                          <a:cs typeface="Times New Roman" panose="02020603050405020304" pitchFamily="18" charset="0"/>
                        </a:rPr>
                        <a:t>(title, objectives, methodology, team, main outcomes, role and responsibilities) including academic projects participations, research prototype development, participation in competitions etc. </a:t>
                      </a:r>
                    </a:p>
                    <a:p>
                      <a:pPr marL="0" marR="0" algn="just">
                        <a:lnSpc>
                          <a:spcPct val="100000"/>
                        </a:lnSpc>
                        <a:spcBef>
                          <a:spcPts val="0"/>
                        </a:spcBef>
                        <a:spcAft>
                          <a:spcPts val="1000"/>
                        </a:spcAft>
                      </a:pPr>
                      <a:r>
                        <a:rPr lang="en-US" sz="1600" dirty="0" smtClean="0">
                          <a:effectLst/>
                          <a:latin typeface="+mn-lt"/>
                          <a:ea typeface="Calibri" panose="020F0502020204030204" pitchFamily="34" charset="0"/>
                          <a:cs typeface="Times New Roman" panose="02020603050405020304" pitchFamily="18" charset="0"/>
                        </a:rPr>
                        <a:t>As regards to </a:t>
                      </a:r>
                      <a:r>
                        <a:rPr lang="en-US" sz="1600" b="1" dirty="0" smtClean="0">
                          <a:effectLst/>
                          <a:latin typeface="+mn-lt"/>
                          <a:ea typeface="Calibri" panose="020F0502020204030204" pitchFamily="34" charset="0"/>
                          <a:cs typeface="Times New Roman" panose="02020603050405020304" pitchFamily="18" charset="0"/>
                        </a:rPr>
                        <a:t>participation</a:t>
                      </a:r>
                      <a:r>
                        <a:rPr lang="en-US" sz="1600" dirty="0" smtClean="0">
                          <a:effectLst/>
                          <a:latin typeface="+mn-lt"/>
                          <a:ea typeface="Calibri" panose="020F0502020204030204" pitchFamily="34" charset="0"/>
                          <a:cs typeface="Times New Roman" panose="02020603050405020304" pitchFamily="18" charset="0"/>
                        </a:rPr>
                        <a:t> </a:t>
                      </a:r>
                      <a:r>
                        <a:rPr lang="en-US" sz="1600" b="1" dirty="0" smtClean="0">
                          <a:effectLst/>
                          <a:latin typeface="+mn-lt"/>
                          <a:ea typeface="Calibri" panose="020F0502020204030204" pitchFamily="34" charset="0"/>
                          <a:cs typeface="Times New Roman" panose="02020603050405020304" pitchFamily="18" charset="0"/>
                        </a:rPr>
                        <a:t>in</a:t>
                      </a:r>
                      <a:r>
                        <a:rPr lang="en-US" sz="1600" dirty="0" smtClean="0">
                          <a:effectLst/>
                          <a:latin typeface="+mn-lt"/>
                          <a:ea typeface="Calibri" panose="020F0502020204030204" pitchFamily="34" charset="0"/>
                          <a:cs typeface="Times New Roman" panose="02020603050405020304" pitchFamily="18" charset="0"/>
                        </a:rPr>
                        <a:t> </a:t>
                      </a:r>
                      <a:r>
                        <a:rPr lang="en-US" sz="1600" b="1" dirty="0" smtClean="0">
                          <a:effectLst/>
                          <a:latin typeface="+mn-lt"/>
                          <a:ea typeface="Calibri" panose="020F0502020204030204" pitchFamily="34" charset="0"/>
                          <a:cs typeface="Times New Roman" panose="02020603050405020304" pitchFamily="18" charset="0"/>
                        </a:rPr>
                        <a:t>competitions</a:t>
                      </a:r>
                      <a:r>
                        <a:rPr lang="en-US" sz="1600" dirty="0" smtClean="0">
                          <a:effectLst/>
                          <a:latin typeface="+mn-lt"/>
                          <a:ea typeface="Calibri" panose="020F0502020204030204" pitchFamily="34" charset="0"/>
                          <a:cs typeface="Times New Roman" panose="02020603050405020304" pitchFamily="18" charset="0"/>
                        </a:rPr>
                        <a:t> the name of the competitions should be given, when it took place, your motivation for participation, the object of your presentation, any award/prize you won. </a:t>
                      </a:r>
                      <a:endParaRPr lang="en-US" sz="1600" dirty="0">
                        <a:effectLst/>
                        <a:latin typeface="+mn-lt"/>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3420">
                <a:tc vMerge="1">
                  <a:txBody>
                    <a:bodyPr/>
                    <a:lstStyle/>
                    <a:p>
                      <a:endParaRPr lang="en-US"/>
                    </a:p>
                  </a:txBody>
                  <a:tcPr/>
                </a:tc>
                <a:tc>
                  <a:txBody>
                    <a:bodyPr/>
                    <a:lstStyle/>
                    <a:p>
                      <a:pPr marL="0" marR="0" algn="just">
                        <a:lnSpc>
                          <a:spcPct val="100000"/>
                        </a:lnSpc>
                        <a:spcBef>
                          <a:spcPts val="0"/>
                        </a:spcBef>
                        <a:spcAft>
                          <a:spcPts val="1000"/>
                        </a:spcAft>
                      </a:pPr>
                      <a:r>
                        <a:rPr lang="en-US" sz="1600" b="1" u="sng" dirty="0">
                          <a:effectLst/>
                          <a:latin typeface="+mn-lt"/>
                          <a:ea typeface="Calibri" panose="020F0502020204030204" pitchFamily="34" charset="0"/>
                          <a:cs typeface="Times New Roman" panose="02020603050405020304" pitchFamily="18" charset="0"/>
                        </a:rPr>
                        <a:t>Supporting evidence</a:t>
                      </a:r>
                      <a:r>
                        <a:rPr lang="en-US" sz="1600" b="1" u="sng" dirty="0" smtClean="0">
                          <a:effectLst/>
                          <a:latin typeface="+mn-lt"/>
                          <a:ea typeface="Calibri" panose="020F0502020204030204" pitchFamily="34" charset="0"/>
                          <a:cs typeface="Times New Roman" panose="02020603050405020304" pitchFamily="18" charset="0"/>
                        </a:rPr>
                        <a:t>:</a:t>
                      </a:r>
                    </a:p>
                    <a:p>
                      <a:pPr marL="342900" marR="0" lvl="0" indent="-342900" algn="just">
                        <a:lnSpc>
                          <a:spcPct val="100000"/>
                        </a:lnSpc>
                        <a:spcBef>
                          <a:spcPts val="0"/>
                        </a:spcBef>
                        <a:spcAft>
                          <a:spcPts val="0"/>
                        </a:spcAft>
                        <a:buFont typeface="Wingdings" panose="05000000000000000000" pitchFamily="2" charset="2"/>
                        <a:buChar char=""/>
                      </a:pPr>
                      <a:r>
                        <a:rPr lang="en-GB" sz="1600" dirty="0" smtClean="0">
                          <a:effectLst/>
                          <a:latin typeface="+mn-lt"/>
                          <a:ea typeface="Calibri" panose="020F0502020204030204" pitchFamily="34" charset="0"/>
                          <a:cs typeface="Times New Roman" panose="02020603050405020304" pitchFamily="18" charset="0"/>
                        </a:rPr>
                        <a:t>References from the team leader/ supervisor;</a:t>
                      </a:r>
                    </a:p>
                    <a:p>
                      <a:pPr marL="342900" marR="0" lvl="0" indent="-342900" algn="just">
                        <a:lnSpc>
                          <a:spcPct val="100000"/>
                        </a:lnSpc>
                        <a:spcBef>
                          <a:spcPts val="0"/>
                        </a:spcBef>
                        <a:spcAft>
                          <a:spcPts val="0"/>
                        </a:spcAft>
                        <a:buFont typeface="Wingdings" panose="05000000000000000000" pitchFamily="2" charset="2"/>
                        <a:buChar char=""/>
                      </a:pPr>
                      <a:r>
                        <a:rPr lang="en-GB" sz="1600" dirty="0" smtClean="0">
                          <a:effectLst/>
                          <a:latin typeface="+mn-lt"/>
                          <a:ea typeface="Calibri" panose="020F0502020204030204" pitchFamily="34" charset="0"/>
                          <a:cs typeface="Times New Roman" panose="02020603050405020304" pitchFamily="18" charset="0"/>
                        </a:rPr>
                        <a:t>Reports, papers;</a:t>
                      </a:r>
                    </a:p>
                    <a:p>
                      <a:pPr marL="342900" marR="0" lvl="0" indent="-342900" algn="just">
                        <a:lnSpc>
                          <a:spcPct val="100000"/>
                        </a:lnSpc>
                        <a:spcBef>
                          <a:spcPts val="0"/>
                        </a:spcBef>
                        <a:spcAft>
                          <a:spcPts val="0"/>
                        </a:spcAft>
                        <a:buFont typeface="Wingdings" panose="05000000000000000000" pitchFamily="2" charset="2"/>
                        <a:buChar char=""/>
                      </a:pPr>
                      <a:r>
                        <a:rPr lang="en-GB" sz="1600" dirty="0" smtClean="0">
                          <a:effectLst/>
                          <a:latin typeface="+mn-lt"/>
                          <a:ea typeface="Calibri" panose="020F0502020204030204" pitchFamily="34" charset="0"/>
                          <a:cs typeface="Times New Roman" panose="02020603050405020304" pitchFamily="18" charset="0"/>
                        </a:rPr>
                        <a:t>Studies and methodologies, charts;</a:t>
                      </a:r>
                    </a:p>
                    <a:p>
                      <a:pPr marL="342900" marR="0" lvl="0" indent="-342900" algn="just">
                        <a:lnSpc>
                          <a:spcPct val="100000"/>
                        </a:lnSpc>
                        <a:spcBef>
                          <a:spcPts val="0"/>
                        </a:spcBef>
                        <a:spcAft>
                          <a:spcPts val="0"/>
                        </a:spcAft>
                        <a:buFont typeface="Wingdings" panose="05000000000000000000" pitchFamily="2" charset="2"/>
                        <a:buChar char=""/>
                      </a:pPr>
                      <a:r>
                        <a:rPr lang="en-GB" sz="1600" dirty="0" smtClean="0">
                          <a:effectLst/>
                          <a:latin typeface="+mn-lt"/>
                          <a:ea typeface="Calibri" panose="020F0502020204030204" pitchFamily="34" charset="0"/>
                          <a:cs typeface="Times New Roman" panose="02020603050405020304" pitchFamily="18" charset="0"/>
                        </a:rPr>
                        <a:t>Artwork;</a:t>
                      </a:r>
                    </a:p>
                    <a:p>
                      <a:pPr marL="342900" marR="0" lvl="0" indent="-342900" algn="just">
                        <a:lnSpc>
                          <a:spcPct val="100000"/>
                        </a:lnSpc>
                        <a:spcBef>
                          <a:spcPts val="0"/>
                        </a:spcBef>
                        <a:spcAft>
                          <a:spcPts val="0"/>
                        </a:spcAft>
                        <a:buFont typeface="Wingdings" panose="05000000000000000000" pitchFamily="2" charset="2"/>
                        <a:buChar char=""/>
                      </a:pPr>
                      <a:r>
                        <a:rPr lang="en-GB" sz="1600" dirty="0" smtClean="0">
                          <a:effectLst/>
                          <a:latin typeface="+mn-lt"/>
                          <a:ea typeface="Calibri" panose="020F0502020204030204" pitchFamily="34" charset="0"/>
                          <a:cs typeface="Times New Roman" panose="02020603050405020304" pitchFamily="18" charset="0"/>
                        </a:rPr>
                        <a:t>Videos, audio, photos;</a:t>
                      </a:r>
                    </a:p>
                    <a:p>
                      <a:pPr marL="342900" marR="0" lvl="0" indent="-342900" algn="just">
                        <a:lnSpc>
                          <a:spcPct val="100000"/>
                        </a:lnSpc>
                        <a:spcBef>
                          <a:spcPts val="0"/>
                        </a:spcBef>
                        <a:spcAft>
                          <a:spcPts val="0"/>
                        </a:spcAft>
                        <a:buFont typeface="Wingdings" panose="05000000000000000000" pitchFamily="2" charset="2"/>
                        <a:buChar char=""/>
                      </a:pPr>
                      <a:r>
                        <a:rPr lang="en-GB" sz="1600" dirty="0" smtClean="0">
                          <a:effectLst/>
                          <a:latin typeface="+mn-lt"/>
                          <a:ea typeface="Calibri" panose="020F0502020204030204" pitchFamily="34" charset="0"/>
                          <a:cs typeface="Times New Roman" panose="02020603050405020304" pitchFamily="18" charset="0"/>
                        </a:rPr>
                        <a:t>Certification and award etc.</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715262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546187" y="172162"/>
            <a:ext cx="10284564" cy="1077218"/>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A3. Digital Portfolio Folders, Content and Supporting Evidence</a:t>
            </a:r>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1479952524"/>
              </p:ext>
            </p:extLst>
          </p:nvPr>
        </p:nvGraphicFramePr>
        <p:xfrm>
          <a:off x="288757" y="1590191"/>
          <a:ext cx="11557307" cy="4844207"/>
        </p:xfrm>
        <a:graphic>
          <a:graphicData uri="http://schemas.openxmlformats.org/drawingml/2006/table">
            <a:tbl>
              <a:tblPr firstRow="1" bandRow="1">
                <a:tableStyleId>{912C8C85-51F0-491E-9774-3900AFEF0FD7}</a:tableStyleId>
              </a:tblPr>
              <a:tblGrid>
                <a:gridCol w="1881237"/>
                <a:gridCol w="9676070"/>
              </a:tblGrid>
              <a:tr h="1558463">
                <a:tc>
                  <a:txBody>
                    <a:bodyPr/>
                    <a:lstStyle/>
                    <a:p>
                      <a:pPr algn="ctr"/>
                      <a:r>
                        <a:rPr lang="en-US" sz="2000" b="1" kern="1200" dirty="0" smtClean="0">
                          <a:solidFill>
                            <a:schemeClr val="bg1"/>
                          </a:solidFill>
                          <a:effectLst/>
                          <a:latin typeface="+mn-lt"/>
                          <a:ea typeface="+mn-ea"/>
                          <a:cs typeface="+mn-cs"/>
                        </a:rPr>
                        <a:t>DIGITAL PORTFOLIO FOLDERS</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kern="1200" dirty="0" smtClean="0">
                        <a:solidFill>
                          <a:schemeClr val="bg1"/>
                        </a:solidFill>
                        <a:effectLst/>
                        <a:latin typeface="+mn-lt"/>
                        <a:ea typeface="+mn-ea"/>
                        <a:cs typeface="+mn-cs"/>
                      </a:endParaRPr>
                    </a:p>
                    <a:p>
                      <a:pPr algn="ctr"/>
                      <a:r>
                        <a:rPr lang="en-US" sz="2000" b="1" kern="1200" dirty="0" smtClean="0">
                          <a:solidFill>
                            <a:schemeClr val="bg1"/>
                          </a:solidFill>
                          <a:effectLst/>
                          <a:latin typeface="+mn-lt"/>
                          <a:ea typeface="+mn-ea"/>
                          <a:cs typeface="+mn-cs"/>
                        </a:rPr>
                        <a:t>CONTENT AND SUPPORTING EVIDENCE</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19881">
                <a:tc>
                  <a:txBody>
                    <a:bodyPr/>
                    <a:lstStyle/>
                    <a:p>
                      <a:r>
                        <a:rPr lang="en-GB" sz="2000" b="1" dirty="0" smtClean="0">
                          <a:solidFill>
                            <a:schemeClr val="accent6">
                              <a:lumMod val="75000"/>
                            </a:schemeClr>
                          </a:solidFill>
                          <a:effectLst/>
                          <a:latin typeface="+mn-lt"/>
                          <a:ea typeface="Calibri" panose="020F0502020204030204" pitchFamily="34" charset="0"/>
                          <a:cs typeface="Times New Roman" panose="02020603050405020304" pitchFamily="18" charset="0"/>
                        </a:rPr>
                        <a:t>A3.4 Skills and competencies</a:t>
                      </a:r>
                      <a:endParaRPr lang="en-US" sz="2000" b="1" dirty="0">
                        <a:solidFill>
                          <a:schemeClr val="accent6">
                            <a:lumMod val="75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1600" dirty="0">
                          <a:effectLst/>
                          <a:latin typeface="+mn-lt"/>
                          <a:ea typeface="Calibri" panose="020F0502020204030204" pitchFamily="34" charset="0"/>
                          <a:cs typeface="Times New Roman" panose="02020603050405020304" pitchFamily="18" charset="0"/>
                        </a:rPr>
                        <a:t>In this category you could present creatively your skills and provide examples by including </a:t>
                      </a:r>
                      <a:r>
                        <a:rPr lang="en-GB" sz="1600" dirty="0">
                          <a:effectLst/>
                          <a:latin typeface="+mn-lt"/>
                          <a:ea typeface="Calibri" panose="020F0502020204030204" pitchFamily="34" charset="0"/>
                          <a:cs typeface="Times New Roman" panose="02020603050405020304" pitchFamily="18" charset="0"/>
                        </a:rPr>
                        <a:t>links from other folders for showcasing your evidence. You can also include new evidence depending on your field of study or aspired work</a:t>
                      </a:r>
                      <a:r>
                        <a:rPr lang="en-GB" sz="1600" dirty="0" smtClean="0">
                          <a:effectLst/>
                          <a:latin typeface="+mn-lt"/>
                          <a:ea typeface="Calibri" panose="020F0502020204030204" pitchFamily="34" charset="0"/>
                          <a:cs typeface="Times New Roman" panose="02020603050405020304" pitchFamily="18" charset="0"/>
                        </a:rPr>
                        <a:t>.</a:t>
                      </a:r>
                      <a:endParaRPr lang="en-US" sz="1600" dirty="0">
                        <a:effectLst/>
                        <a:latin typeface="+mn-lt"/>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GB" sz="1600" b="1" u="sng" dirty="0">
                          <a:effectLst/>
                          <a:latin typeface="+mn-lt"/>
                          <a:ea typeface="Calibri" panose="020F0502020204030204" pitchFamily="34" charset="0"/>
                          <a:cs typeface="Times New Roman" panose="02020603050405020304" pitchFamily="18" charset="0"/>
                        </a:rPr>
                        <a:t>You should try to present to your target audience abilities such as:</a:t>
                      </a:r>
                      <a:r>
                        <a:rPr lang="en-GB" sz="1600" dirty="0">
                          <a:effectLst/>
                          <a:latin typeface="+mn-lt"/>
                          <a:ea typeface="Calibri" panose="020F0502020204030204" pitchFamily="34" charset="0"/>
                          <a:cs typeface="Times New Roman" panose="02020603050405020304" pitchFamily="18" charset="0"/>
                        </a:rPr>
                        <a:t> </a:t>
                      </a:r>
                      <a:endParaRPr lang="en-US" sz="1600" dirty="0">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Wingdings" panose="05000000000000000000" pitchFamily="2" charset="2"/>
                        <a:buChar char=""/>
                        <a:tabLst>
                          <a:tab pos="457200" algn="l"/>
                        </a:tabLst>
                      </a:pPr>
                      <a:r>
                        <a:rPr lang="en-GB" sz="1600" dirty="0">
                          <a:effectLst/>
                          <a:latin typeface="+mn-lt"/>
                          <a:ea typeface="Calibri" panose="020F0502020204030204" pitchFamily="34" charset="0"/>
                          <a:cs typeface="Times New Roman" panose="02020603050405020304" pitchFamily="18" charset="0"/>
                        </a:rPr>
                        <a:t> Communicating effectively;</a:t>
                      </a:r>
                      <a:endParaRPr lang="en-US" sz="1600" dirty="0">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Wingdings" panose="05000000000000000000" pitchFamily="2" charset="2"/>
                        <a:buChar char=""/>
                        <a:tabLst>
                          <a:tab pos="457200" algn="l"/>
                        </a:tabLst>
                      </a:pPr>
                      <a:r>
                        <a:rPr lang="el-GR" sz="1600" dirty="0">
                          <a:effectLst/>
                          <a:latin typeface="+mn-lt"/>
                          <a:ea typeface="Calibri" panose="020F0502020204030204" pitchFamily="34" charset="0"/>
                          <a:cs typeface="Times New Roman" panose="02020603050405020304" pitchFamily="18" charset="0"/>
                        </a:rPr>
                        <a:t> </a:t>
                      </a:r>
                      <a:r>
                        <a:rPr lang="en-GB" sz="1600" dirty="0">
                          <a:effectLst/>
                          <a:latin typeface="+mn-lt"/>
                          <a:ea typeface="Calibri" panose="020F0502020204030204" pitchFamily="34" charset="0"/>
                          <a:cs typeface="Times New Roman" panose="02020603050405020304" pitchFamily="18" charset="0"/>
                        </a:rPr>
                        <a:t>Developing quantitative literacy necessary for their chosen field of work;</a:t>
                      </a:r>
                      <a:endParaRPr lang="en-US" sz="1600" dirty="0">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Wingdings" panose="05000000000000000000" pitchFamily="2" charset="2"/>
                        <a:buChar char=""/>
                        <a:tabLst>
                          <a:tab pos="457200" algn="l"/>
                        </a:tabLst>
                      </a:pPr>
                      <a:r>
                        <a:rPr lang="en-GB" sz="1600" dirty="0">
                          <a:effectLst/>
                          <a:latin typeface="+mn-lt"/>
                          <a:ea typeface="Calibri" panose="020F0502020204030204" pitchFamily="34" charset="0"/>
                          <a:cs typeface="Times New Roman" panose="02020603050405020304" pitchFamily="18" charset="0"/>
                        </a:rPr>
                        <a:t> Critical thinking and creativity;</a:t>
                      </a:r>
                      <a:endParaRPr lang="en-US" sz="1600" dirty="0">
                        <a:effectLst/>
                        <a:latin typeface="+mn-l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Wingdings" panose="05000000000000000000" pitchFamily="2" charset="2"/>
                        <a:buChar char=""/>
                        <a:tabLst>
                          <a:tab pos="457200" algn="l"/>
                        </a:tabLst>
                      </a:pPr>
                      <a:r>
                        <a:rPr lang="en-GB" sz="1600" dirty="0">
                          <a:effectLst/>
                          <a:latin typeface="+mn-lt"/>
                          <a:ea typeface="Calibri" panose="020F0502020204030204" pitchFamily="34" charset="0"/>
                          <a:cs typeface="Times New Roman" panose="02020603050405020304" pitchFamily="18" charset="0"/>
                        </a:rPr>
                        <a:t> Developing the knowledge and skills to work with others in a professional and constructive manner</a:t>
                      </a:r>
                      <a:r>
                        <a:rPr lang="en-GB" sz="1600" dirty="0" smtClean="0">
                          <a:effectLst/>
                          <a:latin typeface="+mn-lt"/>
                          <a:ea typeface="Calibri" panose="020F0502020204030204" pitchFamily="34" charset="0"/>
                          <a:cs typeface="Times New Roman" panose="02020603050405020304" pitchFamily="18" charset="0"/>
                        </a:rPr>
                        <a:t>;</a:t>
                      </a:r>
                    </a:p>
                    <a:p>
                      <a:pPr marL="342900" marR="0" lvl="0" indent="-342900" algn="just">
                        <a:lnSpc>
                          <a:spcPct val="115000"/>
                        </a:lnSpc>
                        <a:spcBef>
                          <a:spcPts val="0"/>
                        </a:spcBef>
                        <a:spcAft>
                          <a:spcPts val="1000"/>
                        </a:spcAft>
                        <a:buFont typeface="Wingdings" panose="05000000000000000000" pitchFamily="2" charset="2"/>
                        <a:buChar char=""/>
                        <a:tabLst>
                          <a:tab pos="457200" algn="l"/>
                        </a:tabLst>
                      </a:pPr>
                      <a:r>
                        <a:rPr lang="en-GB" sz="1600" kern="1200" dirty="0" smtClean="0">
                          <a:solidFill>
                            <a:schemeClr val="tx1"/>
                          </a:solidFill>
                          <a:effectLst/>
                          <a:latin typeface="+mn-lt"/>
                          <a:ea typeface="+mn-ea"/>
                          <a:cs typeface="+mn-cs"/>
                        </a:rPr>
                        <a:t> Showcasing computer literacy and skills.</a:t>
                      </a:r>
                      <a:r>
                        <a:rPr lang="en-GB" sz="1400" dirty="0" smtClean="0">
                          <a:effectLst/>
                          <a:latin typeface="+mn-lt"/>
                          <a:ea typeface="Calibri" panose="020F0502020204030204" pitchFamily="34"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669178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546187" y="172162"/>
            <a:ext cx="10284564" cy="1077218"/>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A3. Digital Portfolio Folders, Content and Supporting Evidence</a:t>
            </a:r>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3502666413"/>
              </p:ext>
            </p:extLst>
          </p:nvPr>
        </p:nvGraphicFramePr>
        <p:xfrm>
          <a:off x="288757" y="1590191"/>
          <a:ext cx="11557307" cy="4200513"/>
        </p:xfrm>
        <a:graphic>
          <a:graphicData uri="http://schemas.openxmlformats.org/drawingml/2006/table">
            <a:tbl>
              <a:tblPr firstRow="1" bandRow="1">
                <a:tableStyleId>{912C8C85-51F0-491E-9774-3900AFEF0FD7}</a:tableStyleId>
              </a:tblPr>
              <a:tblGrid>
                <a:gridCol w="1881237"/>
                <a:gridCol w="9676070"/>
              </a:tblGrid>
              <a:tr h="1115304">
                <a:tc>
                  <a:txBody>
                    <a:bodyPr/>
                    <a:lstStyle/>
                    <a:p>
                      <a:pPr algn="ctr"/>
                      <a:r>
                        <a:rPr lang="en-US" sz="2000" b="1" kern="1200" dirty="0" smtClean="0">
                          <a:solidFill>
                            <a:schemeClr val="bg1"/>
                          </a:solidFill>
                          <a:effectLst/>
                          <a:latin typeface="+mn-lt"/>
                          <a:ea typeface="+mn-ea"/>
                          <a:cs typeface="+mn-cs"/>
                        </a:rPr>
                        <a:t>DIGITAL PORTFOLIO FOLDERS</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kern="1200" dirty="0" smtClean="0">
                        <a:solidFill>
                          <a:schemeClr val="bg1"/>
                        </a:solidFill>
                        <a:effectLst/>
                        <a:latin typeface="+mn-lt"/>
                        <a:ea typeface="+mn-ea"/>
                        <a:cs typeface="+mn-cs"/>
                      </a:endParaRPr>
                    </a:p>
                    <a:p>
                      <a:pPr algn="ctr"/>
                      <a:r>
                        <a:rPr lang="en-US" sz="2000" b="1" kern="1200" dirty="0" smtClean="0">
                          <a:solidFill>
                            <a:schemeClr val="bg1"/>
                          </a:solidFill>
                          <a:effectLst/>
                          <a:latin typeface="+mn-lt"/>
                          <a:ea typeface="+mn-ea"/>
                          <a:cs typeface="+mn-cs"/>
                        </a:rPr>
                        <a:t>CONTENT AND SUPPORTING EVIDENCE</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61789">
                <a:tc rowSpan="2">
                  <a:txBody>
                    <a:bodyPr/>
                    <a:lstStyle/>
                    <a:p>
                      <a:pPr algn="l"/>
                      <a:r>
                        <a:rPr lang="en-US" sz="2000" b="1" dirty="0" smtClean="0">
                          <a:solidFill>
                            <a:schemeClr val="accent6">
                              <a:lumMod val="75000"/>
                            </a:schemeClr>
                          </a:solidFill>
                          <a:latin typeface="+mn-lt"/>
                        </a:rPr>
                        <a:t>A3.5 Foreign languages</a:t>
                      </a:r>
                      <a:endParaRPr lang="en-US" sz="2000" b="1" dirty="0">
                        <a:solidFill>
                          <a:schemeClr val="accent6">
                            <a:lumMod val="75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1000"/>
                        </a:spcAft>
                      </a:pPr>
                      <a:r>
                        <a:rPr lang="en-US" sz="1600" dirty="0" smtClean="0">
                          <a:effectLst/>
                          <a:latin typeface="+mn-lt"/>
                          <a:ea typeface="Calibri" panose="020F0502020204030204" pitchFamily="34" charset="0"/>
                          <a:cs typeface="Times New Roman" panose="02020603050405020304" pitchFamily="18" charset="0"/>
                        </a:rPr>
                        <a:t>This category will include a presentation of the level of knowledge of foreign languages (Listening, Reading, Spoken interaction, Spoken production, Writing) using the Common European Framework of Reference for Languages, explanation of when and where you learned the language, how many years (study or trip abroad, Erasmus+ mobility , bilingual, living abroad etc.).</a:t>
                      </a:r>
                      <a:endParaRPr lang="en-US" sz="1600" dirty="0">
                        <a:effectLst/>
                        <a:latin typeface="+mn-lt"/>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3420">
                <a:tc vMerge="1">
                  <a:txBody>
                    <a:bodyPr/>
                    <a:lstStyle/>
                    <a:p>
                      <a:endParaRPr lang="en-US"/>
                    </a:p>
                  </a:txBody>
                  <a:tcPr/>
                </a:tc>
                <a:tc>
                  <a:txBody>
                    <a:bodyPr/>
                    <a:lstStyle/>
                    <a:p>
                      <a:pPr marL="0" marR="0" algn="just">
                        <a:lnSpc>
                          <a:spcPct val="100000"/>
                        </a:lnSpc>
                        <a:spcBef>
                          <a:spcPts val="0"/>
                        </a:spcBef>
                        <a:spcAft>
                          <a:spcPts val="1000"/>
                        </a:spcAft>
                      </a:pPr>
                      <a:r>
                        <a:rPr lang="en-US" sz="1600" b="1" u="sng" dirty="0">
                          <a:effectLst/>
                          <a:latin typeface="+mn-lt"/>
                          <a:ea typeface="Calibri" panose="020F0502020204030204" pitchFamily="34" charset="0"/>
                          <a:cs typeface="Times New Roman" panose="02020603050405020304" pitchFamily="18" charset="0"/>
                        </a:rPr>
                        <a:t>Supporting evidence</a:t>
                      </a:r>
                      <a:r>
                        <a:rPr lang="en-US" sz="1600" b="1" u="sng" dirty="0" smtClean="0">
                          <a:effectLst/>
                          <a:latin typeface="+mn-lt"/>
                          <a:ea typeface="Calibri" panose="020F0502020204030204" pitchFamily="34" charset="0"/>
                          <a:cs typeface="Times New Roman" panose="02020603050405020304" pitchFamily="18" charset="0"/>
                        </a:rPr>
                        <a:t>:</a:t>
                      </a:r>
                    </a:p>
                    <a:p>
                      <a:pPr marL="342900" marR="0" lvl="0" indent="-342900" algn="just">
                        <a:lnSpc>
                          <a:spcPct val="100000"/>
                        </a:lnSpc>
                        <a:spcBef>
                          <a:spcPts val="0"/>
                        </a:spcBef>
                        <a:spcAft>
                          <a:spcPts val="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Certificates; </a:t>
                      </a:r>
                    </a:p>
                    <a:p>
                      <a:pPr marL="342900" marR="0" lvl="0" indent="-342900" algn="just">
                        <a:lnSpc>
                          <a:spcPct val="100000"/>
                        </a:lnSpc>
                        <a:spcBef>
                          <a:spcPts val="0"/>
                        </a:spcBef>
                        <a:spcAft>
                          <a:spcPts val="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Video or/and audio recording of communicating in the language indicated. </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074516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546187" y="172162"/>
            <a:ext cx="10284564" cy="1077218"/>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A3. Digital Portfolio Folders, Content and Supporting Evidence</a:t>
            </a:r>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2222880753"/>
              </p:ext>
            </p:extLst>
          </p:nvPr>
        </p:nvGraphicFramePr>
        <p:xfrm>
          <a:off x="288757" y="1590191"/>
          <a:ext cx="11557307" cy="4200513"/>
        </p:xfrm>
        <a:graphic>
          <a:graphicData uri="http://schemas.openxmlformats.org/drawingml/2006/table">
            <a:tbl>
              <a:tblPr firstRow="1" bandRow="1">
                <a:tableStyleId>{912C8C85-51F0-491E-9774-3900AFEF0FD7}</a:tableStyleId>
              </a:tblPr>
              <a:tblGrid>
                <a:gridCol w="1881237"/>
                <a:gridCol w="9676070"/>
              </a:tblGrid>
              <a:tr h="1115304">
                <a:tc>
                  <a:txBody>
                    <a:bodyPr/>
                    <a:lstStyle/>
                    <a:p>
                      <a:pPr algn="ctr"/>
                      <a:r>
                        <a:rPr lang="en-US" sz="2000" b="1" kern="1200" dirty="0" smtClean="0">
                          <a:solidFill>
                            <a:schemeClr val="bg1"/>
                          </a:solidFill>
                          <a:effectLst/>
                          <a:latin typeface="+mn-lt"/>
                          <a:ea typeface="+mn-ea"/>
                          <a:cs typeface="+mn-cs"/>
                        </a:rPr>
                        <a:t>DIGITAL PORTFOLIO FOLDERS</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kern="1200" dirty="0" smtClean="0">
                        <a:solidFill>
                          <a:schemeClr val="bg1"/>
                        </a:solidFill>
                        <a:effectLst/>
                        <a:latin typeface="+mn-lt"/>
                        <a:ea typeface="+mn-ea"/>
                        <a:cs typeface="+mn-cs"/>
                      </a:endParaRPr>
                    </a:p>
                    <a:p>
                      <a:pPr algn="ctr"/>
                      <a:r>
                        <a:rPr lang="en-US" sz="2000" b="1" kern="1200" dirty="0" smtClean="0">
                          <a:solidFill>
                            <a:schemeClr val="bg1"/>
                          </a:solidFill>
                          <a:effectLst/>
                          <a:latin typeface="+mn-lt"/>
                          <a:ea typeface="+mn-ea"/>
                          <a:cs typeface="+mn-cs"/>
                        </a:rPr>
                        <a:t>CONTENT AND SUPPORTING EVIDENCE</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61789">
                <a:tc rowSpan="2">
                  <a:txBody>
                    <a:bodyPr/>
                    <a:lstStyle/>
                    <a:p>
                      <a:pPr algn="l"/>
                      <a:r>
                        <a:rPr lang="en-US" sz="2000" b="1" dirty="0" smtClean="0">
                          <a:solidFill>
                            <a:schemeClr val="accent6">
                              <a:lumMod val="75000"/>
                            </a:schemeClr>
                          </a:solidFill>
                          <a:latin typeface="+mn-lt"/>
                        </a:rPr>
                        <a:t>A3.6 Conferences and events</a:t>
                      </a:r>
                      <a:endParaRPr lang="en-US" sz="2000" b="1" dirty="0">
                        <a:solidFill>
                          <a:schemeClr val="accent6">
                            <a:lumMod val="75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1000"/>
                        </a:spcAft>
                      </a:pPr>
                      <a:r>
                        <a:rPr lang="en-US" sz="1600" dirty="0" smtClean="0">
                          <a:effectLst/>
                          <a:latin typeface="+mn-lt"/>
                          <a:ea typeface="Calibri" panose="020F0502020204030204" pitchFamily="34" charset="0"/>
                          <a:cs typeface="Times New Roman" panose="02020603050405020304" pitchFamily="18" charset="0"/>
                        </a:rPr>
                        <a:t>Showcasing your participation in Conferences and Events would also be very helpful to be done in chronological order, by indicting the organizer, the speakers, the main topics elaborated etc. The list of evidence could include certificates, transcript, audio or video of speech.</a:t>
                      </a:r>
                      <a:endParaRPr lang="en-US" sz="1600" dirty="0">
                        <a:effectLst/>
                        <a:latin typeface="+mn-lt"/>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3420">
                <a:tc vMerge="1">
                  <a:txBody>
                    <a:bodyPr/>
                    <a:lstStyle/>
                    <a:p>
                      <a:endParaRPr lang="en-US"/>
                    </a:p>
                  </a:txBody>
                  <a:tcPr/>
                </a:tc>
                <a:tc>
                  <a:txBody>
                    <a:bodyPr/>
                    <a:lstStyle/>
                    <a:p>
                      <a:pPr marL="0" marR="0" algn="just">
                        <a:lnSpc>
                          <a:spcPct val="100000"/>
                        </a:lnSpc>
                        <a:spcBef>
                          <a:spcPts val="0"/>
                        </a:spcBef>
                        <a:spcAft>
                          <a:spcPts val="1000"/>
                        </a:spcAft>
                      </a:pPr>
                      <a:r>
                        <a:rPr lang="en-US" sz="1600" b="1" u="sng" dirty="0">
                          <a:effectLst/>
                          <a:latin typeface="+mn-lt"/>
                          <a:ea typeface="Calibri" panose="020F0502020204030204" pitchFamily="34" charset="0"/>
                          <a:cs typeface="Times New Roman" panose="02020603050405020304" pitchFamily="18" charset="0"/>
                        </a:rPr>
                        <a:t>Supporting evidence</a:t>
                      </a:r>
                      <a:r>
                        <a:rPr lang="en-US" sz="1600" b="1" u="sng" dirty="0" smtClean="0">
                          <a:effectLst/>
                          <a:latin typeface="+mn-lt"/>
                          <a:ea typeface="Calibri" panose="020F0502020204030204" pitchFamily="34" charset="0"/>
                          <a:cs typeface="Times New Roman" panose="02020603050405020304" pitchFamily="18" charset="0"/>
                        </a:rPr>
                        <a:t>:</a:t>
                      </a:r>
                    </a:p>
                    <a:p>
                      <a:pPr marL="342900" marR="0" lvl="0" indent="-342900" algn="just">
                        <a:lnSpc>
                          <a:spcPct val="100000"/>
                        </a:lnSpc>
                        <a:spcBef>
                          <a:spcPts val="0"/>
                        </a:spcBef>
                        <a:spcAft>
                          <a:spcPts val="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Certificates of attendance;</a:t>
                      </a:r>
                    </a:p>
                    <a:p>
                      <a:pPr marL="342900" marR="0" lvl="0" indent="-342900" algn="just">
                        <a:lnSpc>
                          <a:spcPct val="100000"/>
                        </a:lnSpc>
                        <a:spcBef>
                          <a:spcPts val="0"/>
                        </a:spcBef>
                        <a:spcAft>
                          <a:spcPts val="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Transcript;</a:t>
                      </a:r>
                    </a:p>
                    <a:p>
                      <a:pPr marL="342900" marR="0" lvl="0" indent="-342900" algn="just">
                        <a:lnSpc>
                          <a:spcPct val="100000"/>
                        </a:lnSpc>
                        <a:spcBef>
                          <a:spcPts val="0"/>
                        </a:spcBef>
                        <a:spcAft>
                          <a:spcPts val="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Audio recording or video of speech. </a:t>
                      </a:r>
                      <a:endParaRPr lang="en-GB" sz="1600" dirty="0" smtClean="0">
                        <a:effectLst/>
                        <a:latin typeface="+mn-lt"/>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377446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546187" y="172162"/>
            <a:ext cx="10284564" cy="1077218"/>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A3. Digital Portfolio Folders, Content and Supporting Evidence</a:t>
            </a:r>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3184898812"/>
              </p:ext>
            </p:extLst>
          </p:nvPr>
        </p:nvGraphicFramePr>
        <p:xfrm>
          <a:off x="288757" y="1590191"/>
          <a:ext cx="11557307" cy="4315704"/>
        </p:xfrm>
        <a:graphic>
          <a:graphicData uri="http://schemas.openxmlformats.org/drawingml/2006/table">
            <a:tbl>
              <a:tblPr firstRow="1" bandRow="1">
                <a:tableStyleId>{912C8C85-51F0-491E-9774-3900AFEF0FD7}</a:tableStyleId>
              </a:tblPr>
              <a:tblGrid>
                <a:gridCol w="1881237"/>
                <a:gridCol w="9676070"/>
              </a:tblGrid>
              <a:tr h="1115304">
                <a:tc>
                  <a:txBody>
                    <a:bodyPr/>
                    <a:lstStyle/>
                    <a:p>
                      <a:pPr algn="ctr"/>
                      <a:r>
                        <a:rPr lang="en-US" sz="2000" b="1" kern="1200" dirty="0" smtClean="0">
                          <a:solidFill>
                            <a:schemeClr val="bg1"/>
                          </a:solidFill>
                          <a:effectLst/>
                          <a:latin typeface="+mn-lt"/>
                          <a:ea typeface="+mn-ea"/>
                          <a:cs typeface="+mn-cs"/>
                        </a:rPr>
                        <a:t>DIGITAL PORTFOLIO FOLDERS</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kern="1200" dirty="0" smtClean="0">
                        <a:solidFill>
                          <a:schemeClr val="bg1"/>
                        </a:solidFill>
                        <a:effectLst/>
                        <a:latin typeface="+mn-lt"/>
                        <a:ea typeface="+mn-ea"/>
                        <a:cs typeface="+mn-cs"/>
                      </a:endParaRPr>
                    </a:p>
                    <a:p>
                      <a:pPr algn="ctr"/>
                      <a:r>
                        <a:rPr lang="en-US" sz="2000" b="1" kern="1200" dirty="0" smtClean="0">
                          <a:solidFill>
                            <a:schemeClr val="bg1"/>
                          </a:solidFill>
                          <a:effectLst/>
                          <a:latin typeface="+mn-lt"/>
                          <a:ea typeface="+mn-ea"/>
                          <a:cs typeface="+mn-cs"/>
                        </a:rPr>
                        <a:t>CONTENT AND SUPPORTING EVIDENCE</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61789">
                <a:tc>
                  <a:txBody>
                    <a:bodyPr/>
                    <a:lstStyle/>
                    <a:p>
                      <a:pPr algn="l"/>
                      <a:r>
                        <a:rPr lang="en-US" sz="2000" b="1" dirty="0" smtClean="0">
                          <a:solidFill>
                            <a:schemeClr val="accent6">
                              <a:lumMod val="75000"/>
                            </a:schemeClr>
                          </a:solidFill>
                          <a:latin typeface="+mn-lt"/>
                        </a:rPr>
                        <a:t>A3.7 Training and certification</a:t>
                      </a:r>
                      <a:endParaRPr lang="en-US" sz="2000" b="1" dirty="0">
                        <a:solidFill>
                          <a:schemeClr val="accent6">
                            <a:lumMod val="75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1000"/>
                        </a:spcAft>
                      </a:pPr>
                      <a:r>
                        <a:rPr lang="en-US" sz="1600" dirty="0" smtClean="0">
                          <a:effectLst/>
                          <a:latin typeface="+mn-lt"/>
                          <a:ea typeface="Calibri" panose="020F0502020204030204" pitchFamily="34" charset="0"/>
                          <a:cs typeface="Times New Roman" panose="02020603050405020304" pitchFamily="18" charset="0"/>
                        </a:rPr>
                        <a:t>Training gives you the skills to do something rather than just know about something. Training can be specific to your needs, your vocation or your skills-gap. </a:t>
                      </a:r>
                    </a:p>
                    <a:p>
                      <a:pPr marL="0" marR="0" algn="just">
                        <a:lnSpc>
                          <a:spcPct val="100000"/>
                        </a:lnSpc>
                        <a:spcBef>
                          <a:spcPts val="0"/>
                        </a:spcBef>
                        <a:spcAft>
                          <a:spcPts val="1000"/>
                        </a:spcAft>
                      </a:pPr>
                      <a:endParaRPr lang="en-US" sz="1600" dirty="0" smtClean="0">
                        <a:effectLst/>
                        <a:latin typeface="+mn-lt"/>
                        <a:ea typeface="Calibri" panose="020F0502020204030204" pitchFamily="34" charset="0"/>
                        <a:cs typeface="Times New Roman" panose="02020603050405020304" pitchFamily="18" charset="0"/>
                      </a:endParaRPr>
                    </a:p>
                    <a:p>
                      <a:pPr marL="0" marR="0" algn="just">
                        <a:lnSpc>
                          <a:spcPct val="100000"/>
                        </a:lnSpc>
                        <a:spcBef>
                          <a:spcPts val="0"/>
                        </a:spcBef>
                        <a:spcAft>
                          <a:spcPts val="1000"/>
                        </a:spcAft>
                      </a:pPr>
                      <a:r>
                        <a:rPr lang="en-US" sz="1600" dirty="0" smtClean="0">
                          <a:effectLst/>
                          <a:latin typeface="+mn-lt"/>
                          <a:ea typeface="Calibri" panose="020F0502020204030204" pitchFamily="34" charset="0"/>
                          <a:cs typeface="Times New Roman" panose="02020603050405020304" pitchFamily="18" charset="0"/>
                        </a:rPr>
                        <a:t>Thus, in this folder you could:</a:t>
                      </a:r>
                    </a:p>
                    <a:p>
                      <a:pPr marL="285750" marR="0" indent="-285750" algn="just">
                        <a:lnSpc>
                          <a:spcPct val="100000"/>
                        </a:lnSpc>
                        <a:spcBef>
                          <a:spcPts val="0"/>
                        </a:spcBef>
                        <a:spcAft>
                          <a:spcPts val="10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 Present Training attended (chronological order, organizer, and duration). </a:t>
                      </a:r>
                    </a:p>
                    <a:p>
                      <a:pPr marL="285750" marR="0" indent="-285750" algn="just">
                        <a:lnSpc>
                          <a:spcPct val="100000"/>
                        </a:lnSpc>
                        <a:spcBef>
                          <a:spcPts val="0"/>
                        </a:spcBef>
                        <a:spcAft>
                          <a:spcPts val="10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Showcase participation in training courses, main skills acquired and where can be used. Include title, scope of the training, organizer, duration etc. </a:t>
                      </a:r>
                    </a:p>
                    <a:p>
                      <a:pPr marL="285750" marR="0" indent="-285750" algn="just">
                        <a:lnSpc>
                          <a:spcPct val="100000"/>
                        </a:lnSpc>
                        <a:spcBef>
                          <a:spcPts val="0"/>
                        </a:spcBef>
                        <a:spcAft>
                          <a:spcPts val="10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 Skills and experiences with emphasis to communication, networking, presenting and specific skills training aimed to improve. </a:t>
                      </a:r>
                    </a:p>
                    <a:p>
                      <a:pPr marL="0" marR="0" algn="just">
                        <a:lnSpc>
                          <a:spcPct val="100000"/>
                        </a:lnSpc>
                        <a:spcBef>
                          <a:spcPts val="0"/>
                        </a:spcBef>
                        <a:spcAft>
                          <a:spcPts val="1000"/>
                        </a:spcAft>
                      </a:pPr>
                      <a:endParaRPr lang="en-US" sz="1600" dirty="0">
                        <a:effectLst/>
                        <a:latin typeface="+mn-lt"/>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486724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546187" y="172162"/>
            <a:ext cx="10284564" cy="1077218"/>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A3. Digital Portfolio Folders, Content and Supporting Evidence</a:t>
            </a:r>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val="3066941637"/>
              </p:ext>
            </p:extLst>
          </p:nvPr>
        </p:nvGraphicFramePr>
        <p:xfrm>
          <a:off x="288758" y="1412240"/>
          <a:ext cx="11734920" cy="4841240"/>
        </p:xfrm>
        <a:graphic>
          <a:graphicData uri="http://schemas.openxmlformats.org/drawingml/2006/table">
            <a:tbl>
              <a:tblPr firstRow="1" bandRow="1">
                <a:tableStyleId>{912C8C85-51F0-491E-9774-3900AFEF0FD7}</a:tableStyleId>
              </a:tblPr>
              <a:tblGrid>
                <a:gridCol w="1716142"/>
                <a:gridCol w="10018778"/>
              </a:tblGrid>
              <a:tr h="921527">
                <a:tc>
                  <a:txBody>
                    <a:bodyPr/>
                    <a:lstStyle/>
                    <a:p>
                      <a:pPr algn="ctr"/>
                      <a:r>
                        <a:rPr lang="en-US" sz="2000" b="1" kern="1200" dirty="0" smtClean="0">
                          <a:solidFill>
                            <a:schemeClr val="bg1"/>
                          </a:solidFill>
                          <a:effectLst/>
                          <a:latin typeface="+mn-lt"/>
                          <a:ea typeface="+mn-ea"/>
                          <a:cs typeface="+mn-cs"/>
                        </a:rPr>
                        <a:t>DIGITAL PORTFOLIO FOLDERS</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kern="1200" dirty="0" smtClean="0">
                        <a:solidFill>
                          <a:schemeClr val="bg1"/>
                        </a:solidFill>
                        <a:effectLst/>
                        <a:latin typeface="+mn-lt"/>
                        <a:ea typeface="+mn-ea"/>
                        <a:cs typeface="+mn-cs"/>
                      </a:endParaRPr>
                    </a:p>
                    <a:p>
                      <a:pPr algn="ctr"/>
                      <a:r>
                        <a:rPr lang="en-US" sz="2000" b="1" kern="1200" dirty="0" smtClean="0">
                          <a:solidFill>
                            <a:schemeClr val="bg1"/>
                          </a:solidFill>
                          <a:effectLst/>
                          <a:latin typeface="+mn-lt"/>
                          <a:ea typeface="+mn-ea"/>
                          <a:cs typeface="+mn-cs"/>
                        </a:rPr>
                        <a:t>CONTENT AND SUPPORTING EVIDENCE</a:t>
                      </a:r>
                      <a:endParaRPr lang="en-US" sz="2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61789">
                <a:tc>
                  <a:txBody>
                    <a:bodyPr/>
                    <a:lstStyle/>
                    <a:p>
                      <a:pPr algn="l"/>
                      <a:r>
                        <a:rPr lang="en-US" sz="2000" b="1" dirty="0" smtClean="0">
                          <a:solidFill>
                            <a:schemeClr val="accent6">
                              <a:lumMod val="75000"/>
                            </a:schemeClr>
                          </a:solidFill>
                          <a:latin typeface="+mn-lt"/>
                        </a:rPr>
                        <a:t>A3.8 </a:t>
                      </a:r>
                      <a:r>
                        <a:rPr lang="en-US" sz="2000" b="1" dirty="0" err="1" smtClean="0">
                          <a:solidFill>
                            <a:schemeClr val="accent6">
                              <a:lumMod val="75000"/>
                            </a:schemeClr>
                          </a:solidFill>
                          <a:latin typeface="+mn-lt"/>
                        </a:rPr>
                        <a:t>Europass</a:t>
                      </a:r>
                      <a:r>
                        <a:rPr lang="en-US" sz="2000" b="1" dirty="0" smtClean="0">
                          <a:solidFill>
                            <a:schemeClr val="accent6">
                              <a:lumMod val="75000"/>
                            </a:schemeClr>
                          </a:solidFill>
                          <a:latin typeface="+mn-lt"/>
                        </a:rPr>
                        <a:t> CV/CV</a:t>
                      </a:r>
                      <a:endParaRPr lang="en-US" sz="2000" b="1" dirty="0">
                        <a:solidFill>
                          <a:schemeClr val="accent6">
                            <a:lumMod val="75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500"/>
                        </a:spcAft>
                      </a:pPr>
                      <a:r>
                        <a:rPr lang="en-US" sz="1600" dirty="0" smtClean="0">
                          <a:effectLst/>
                          <a:latin typeface="+mn-lt"/>
                          <a:ea typeface="Calibri" panose="020F0502020204030204" pitchFamily="34" charset="0"/>
                          <a:cs typeface="Times New Roman" panose="02020603050405020304" pitchFamily="18" charset="0"/>
                        </a:rPr>
                        <a:t>In order for your CV to appeal and be attractive to a potential employer, it needs to be professional, to have a clean look, to be concise, free of grammatical errors and to clearly present your skills, academic, work experience and interests</a:t>
                      </a:r>
                      <a:r>
                        <a:rPr lang="en-US" sz="1800" dirty="0" smtClean="0">
                          <a:effectLst/>
                          <a:latin typeface="+mn-lt"/>
                          <a:ea typeface="Calibri" panose="020F0502020204030204" pitchFamily="34" charset="0"/>
                          <a:cs typeface="Times New Roman" panose="02020603050405020304" pitchFamily="18" charset="0"/>
                        </a:rPr>
                        <a:t>. </a:t>
                      </a:r>
                    </a:p>
                    <a:p>
                      <a:pPr marL="285750" marR="0" indent="-285750" algn="just">
                        <a:lnSpc>
                          <a:spcPct val="100000"/>
                        </a:lnSpc>
                        <a:spcBef>
                          <a:spcPts val="0"/>
                        </a:spcBef>
                        <a:spcAft>
                          <a:spcPts val="5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Rule 1#: Don’t waste the employer’s time </a:t>
                      </a:r>
                    </a:p>
                    <a:p>
                      <a:pPr marL="285750" marR="0" indent="-285750" algn="just">
                        <a:lnSpc>
                          <a:spcPct val="100000"/>
                        </a:lnSpc>
                        <a:spcBef>
                          <a:spcPts val="0"/>
                        </a:spcBef>
                        <a:spcAft>
                          <a:spcPts val="5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Rule 2#: Write an engaging summary- objectives and goals </a:t>
                      </a:r>
                    </a:p>
                    <a:p>
                      <a:pPr marL="285750" marR="0" indent="-285750" algn="just">
                        <a:lnSpc>
                          <a:spcPct val="100000"/>
                        </a:lnSpc>
                        <a:spcBef>
                          <a:spcPts val="0"/>
                        </a:spcBef>
                        <a:spcAft>
                          <a:spcPts val="5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Rule 3#: Include important keywords and rich content </a:t>
                      </a:r>
                    </a:p>
                    <a:p>
                      <a:pPr marL="285750" marR="0" indent="-285750" algn="just">
                        <a:lnSpc>
                          <a:spcPct val="100000"/>
                        </a:lnSpc>
                        <a:spcBef>
                          <a:spcPts val="0"/>
                        </a:spcBef>
                        <a:spcAft>
                          <a:spcPts val="5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Rule 4#: Be careful with formatting </a:t>
                      </a:r>
                    </a:p>
                    <a:p>
                      <a:pPr marL="285750" marR="0" indent="-285750" algn="just">
                        <a:lnSpc>
                          <a:spcPct val="100000"/>
                        </a:lnSpc>
                        <a:spcBef>
                          <a:spcPts val="0"/>
                        </a:spcBef>
                        <a:spcAft>
                          <a:spcPts val="5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Rule 5#: Be extremely careful with proof reading/spelling/grammar </a:t>
                      </a:r>
                    </a:p>
                    <a:p>
                      <a:pPr marL="285750" marR="0" indent="-285750" algn="just">
                        <a:lnSpc>
                          <a:spcPct val="100000"/>
                        </a:lnSpc>
                        <a:spcBef>
                          <a:spcPts val="0"/>
                        </a:spcBef>
                        <a:spcAft>
                          <a:spcPts val="5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Rule 6#: Be concise – Be Relevant – List education and work experience </a:t>
                      </a:r>
                    </a:p>
                    <a:p>
                      <a:pPr marL="285750" marR="0" indent="-285750" algn="just">
                        <a:lnSpc>
                          <a:spcPct val="100000"/>
                        </a:lnSpc>
                        <a:spcBef>
                          <a:spcPts val="0"/>
                        </a:spcBef>
                        <a:spcAft>
                          <a:spcPts val="5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Rule 7#: List results and oriented accomplishments </a:t>
                      </a:r>
                    </a:p>
                    <a:p>
                      <a:pPr marL="285750" marR="0" indent="-285750" algn="just">
                        <a:lnSpc>
                          <a:spcPct val="100000"/>
                        </a:lnSpc>
                        <a:spcBef>
                          <a:spcPts val="0"/>
                        </a:spcBef>
                        <a:spcAft>
                          <a:spcPts val="5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Rule 8#: Include additional information –hobbies- references</a:t>
                      </a:r>
                    </a:p>
                    <a:p>
                      <a:pPr marL="285750" marR="0" indent="-285750" algn="just">
                        <a:lnSpc>
                          <a:spcPct val="100000"/>
                        </a:lnSpc>
                        <a:spcBef>
                          <a:spcPts val="0"/>
                        </a:spcBef>
                        <a:spcAft>
                          <a:spcPts val="5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Rule 9#: Add hyperlinks and social media professional profile links </a:t>
                      </a:r>
                    </a:p>
                    <a:p>
                      <a:pPr marL="285750" marR="0" indent="-285750" algn="just">
                        <a:lnSpc>
                          <a:spcPct val="100000"/>
                        </a:lnSpc>
                        <a:spcBef>
                          <a:spcPts val="0"/>
                        </a:spcBef>
                        <a:spcAft>
                          <a:spcPts val="500"/>
                        </a:spcAft>
                        <a:buFont typeface="Wingdings" panose="05000000000000000000" pitchFamily="2" charset="2"/>
                        <a:buChar char="§"/>
                      </a:pPr>
                      <a:r>
                        <a:rPr lang="en-US" sz="1600" dirty="0" smtClean="0">
                          <a:effectLst/>
                          <a:latin typeface="+mn-lt"/>
                          <a:ea typeface="Calibri" panose="020F0502020204030204" pitchFamily="34" charset="0"/>
                          <a:cs typeface="Times New Roman" panose="02020603050405020304" pitchFamily="18" charset="0"/>
                        </a:rPr>
                        <a:t>Rule 10#: Send it to the right person and email address </a:t>
                      </a:r>
                      <a:endParaRPr lang="en-US" sz="1600" dirty="0">
                        <a:effectLst/>
                        <a:latin typeface="+mn-lt"/>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900032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2694</TotalTime>
  <Words>1640</Words>
  <Application>Microsoft Office PowerPoint</Application>
  <PresentationFormat>Widescreen</PresentationFormat>
  <Paragraphs>124</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Segoe UI</vt:lpstr>
      <vt:lpstr>Segoe UI Light</vt:lpstr>
      <vt:lpstr>Times New Roman</vt:lpstr>
      <vt:lpstr>Wingdings</vt:lpstr>
      <vt:lpstr>WelcomeDoc</vt:lpstr>
      <vt:lpstr>EUROPEAN DIGITAL PORTFOLIO  FOR UNIVERSITY STUDENTS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111</cp:revision>
  <dcterms:created xsi:type="dcterms:W3CDTF">2016-11-15T09:13:12Z</dcterms:created>
  <dcterms:modified xsi:type="dcterms:W3CDTF">2017-08-09T10:31:15Z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